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57" r:id="rId3"/>
    <p:sldId id="269" r:id="rId4"/>
    <p:sldId id="259" r:id="rId5"/>
    <p:sldId id="285" r:id="rId6"/>
    <p:sldId id="270" r:id="rId7"/>
    <p:sldId id="286" r:id="rId8"/>
    <p:sldId id="281" r:id="rId9"/>
    <p:sldId id="279" r:id="rId10"/>
    <p:sldId id="280" r:id="rId11"/>
    <p:sldId id="287" r:id="rId12"/>
    <p:sldId id="288" r:id="rId13"/>
    <p:sldId id="289" r:id="rId14"/>
    <p:sldId id="290" r:id="rId15"/>
    <p:sldId id="282" r:id="rId16"/>
    <p:sldId id="277" r:id="rId17"/>
    <p:sldId id="258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>
        <p:scale>
          <a:sx n="76" d="100"/>
          <a:sy n="76" d="100"/>
        </p:scale>
        <p:origin x="-90" y="-840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60"/>
        <p:guide pos="7006"/>
        <p:guide pos="6718"/>
        <p:guide pos="6142"/>
        <p:guide pos="3983"/>
        <p:guide pos="528"/>
        <p:guide pos="71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A8D02-4E65-4CCD-8312-4AB164C6C77D}" type="datetimeFigureOut">
              <a:rPr lang="en-US"/>
              <a:t>12/5/2012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19DBA-4540-49B3-8FA9-6259387ECF9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755D9-D361-47B8-9652-3B4EA9776CE5}" type="datetimeFigureOut">
              <a:rPr lang="en-US"/>
              <a:t>12/5/2012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36274-F2B9-4C45-BBB4-0EDF4CD651A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914400"/>
            <a:ext cx="9144000" cy="3505200"/>
          </a:xfrm>
        </p:spPr>
        <p:txBody>
          <a:bodyPr>
            <a:noAutofit/>
          </a:bodyPr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4495800"/>
            <a:ext cx="8229600" cy="1066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2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3" y="533400"/>
            <a:ext cx="1371600" cy="55927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533400"/>
            <a:ext cx="8077201" cy="5592764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3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2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2514601"/>
            <a:ext cx="9144000" cy="2819400"/>
          </a:xfrm>
        </p:spPr>
        <p:txBody>
          <a:bodyPr anchor="b">
            <a:noAutofit/>
          </a:bodyPr>
          <a:lstStyle>
            <a:lvl1pPr algn="l">
              <a:defRPr sz="66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990600"/>
            <a:ext cx="8229600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9013" y="6280151"/>
            <a:ext cx="1320060" cy="273049"/>
          </a:xfrm>
        </p:spPr>
        <p:txBody>
          <a:bodyPr/>
          <a:lstStyle/>
          <a:p>
            <a:fld id="{83829175-527E-46A3-863C-1BB1F163B84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17950" y="6280151"/>
            <a:ext cx="6862461" cy="27304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33012" y="6280151"/>
            <a:ext cx="990601" cy="273049"/>
          </a:xfrm>
        </p:spPr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5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8800"/>
            <a:ext cx="4645153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8210" y="1828800"/>
            <a:ext cx="4648201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9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67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800"/>
            <a:ext cx="4645153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667000"/>
            <a:ext cx="4645153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21261" y="1828800"/>
            <a:ext cx="4645153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21261" y="2667000"/>
            <a:ext cx="4645153" cy="3352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3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613" y="838200"/>
            <a:ext cx="6172200" cy="5181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9175-527E-46A3-863C-1BB1F163B84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2590800"/>
            <a:ext cx="3276599" cy="192405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99014" y="836610"/>
            <a:ext cx="5867401" cy="518319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276599" cy="13716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07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9013" y="6324600"/>
            <a:ext cx="132006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3829175-527E-46A3-863C-1BB1F163B849}" type="datetimeFigureOut">
              <a:rPr lang="en-US" smtClean="0"/>
              <a:pPr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7950" y="6324600"/>
            <a:ext cx="686246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2" y="63246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5137D0E-4A4F-4307-8994-C1891D747D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4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671" userDrawn="1">
          <p15:clr>
            <a:srgbClr val="F26B43"/>
          </p15:clr>
        </p15:guide>
        <p15:guide id="3" pos="6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1" y="0"/>
            <a:ext cx="9144000" cy="3505200"/>
          </a:xfrm>
        </p:spPr>
        <p:txBody>
          <a:bodyPr/>
          <a:lstStyle/>
          <a:p>
            <a:r>
              <a:rPr lang="en-US" dirty="0" smtClean="0"/>
              <a:t>PCI Big Beam Contest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2" y="3505200"/>
            <a:ext cx="8229600" cy="2819400"/>
          </a:xfrm>
        </p:spPr>
        <p:txBody>
          <a:bodyPr/>
          <a:lstStyle/>
          <a:p>
            <a:r>
              <a:rPr lang="en-US" dirty="0" smtClean="0"/>
              <a:t>New Oriental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Junfeng Qian</a:t>
            </a:r>
          </a:p>
          <a:p>
            <a:r>
              <a:rPr lang="en-US" dirty="0" err="1" smtClean="0"/>
              <a:t>Shiyu</a:t>
            </a:r>
            <a:r>
              <a:rPr lang="en-US" dirty="0" smtClean="0"/>
              <a:t> Wang</a:t>
            </a:r>
          </a:p>
          <a:p>
            <a:r>
              <a:rPr lang="en-US" dirty="0" smtClean="0"/>
              <a:t>Qi Wang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412" y="3657600"/>
            <a:ext cx="3477111" cy="254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Scope of Service Cont.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Task 3-Preliminary </a:t>
            </a:r>
            <a:r>
              <a:rPr lang="en-US" b="1" dirty="0"/>
              <a:t>Analysis &amp; Design</a:t>
            </a:r>
          </a:p>
          <a:p>
            <a:r>
              <a:rPr lang="en-US" dirty="0" smtClean="0"/>
              <a:t>Material Selection</a:t>
            </a:r>
          </a:p>
          <a:p>
            <a:pPr lvl="1"/>
            <a:r>
              <a:rPr lang="en-US" dirty="0" smtClean="0"/>
              <a:t>Concrete Mix</a:t>
            </a:r>
          </a:p>
          <a:p>
            <a:pPr lvl="2"/>
            <a:r>
              <a:rPr lang="en-US" dirty="0" smtClean="0"/>
              <a:t>Lightweight Self </a:t>
            </a:r>
            <a:r>
              <a:rPr lang="en-US" dirty="0"/>
              <a:t>C</a:t>
            </a:r>
            <a:r>
              <a:rPr lang="en-US" dirty="0" smtClean="0"/>
              <a:t>onsolidating </a:t>
            </a:r>
            <a:r>
              <a:rPr lang="en-US" dirty="0"/>
              <a:t>C</a:t>
            </a:r>
            <a:r>
              <a:rPr lang="en-US" dirty="0" smtClean="0"/>
              <a:t>oncrete</a:t>
            </a:r>
          </a:p>
          <a:p>
            <a:pPr lvl="2"/>
            <a:r>
              <a:rPr lang="en-US" dirty="0" smtClean="0"/>
              <a:t>Normal Self </a:t>
            </a:r>
            <a:r>
              <a:rPr lang="en-US" dirty="0"/>
              <a:t>C</a:t>
            </a:r>
            <a:r>
              <a:rPr lang="en-US" dirty="0" smtClean="0"/>
              <a:t>onsolidating </a:t>
            </a:r>
            <a:r>
              <a:rPr lang="en-US" dirty="0"/>
              <a:t>C</a:t>
            </a:r>
            <a:r>
              <a:rPr lang="en-US" dirty="0" smtClean="0"/>
              <a:t>oncrete</a:t>
            </a:r>
          </a:p>
          <a:p>
            <a:pPr lvl="1"/>
            <a:r>
              <a:rPr lang="en-US" dirty="0" smtClean="0"/>
              <a:t>Reinforcement Bar</a:t>
            </a:r>
          </a:p>
          <a:p>
            <a:pPr lvl="2"/>
            <a:r>
              <a:rPr lang="en-US" dirty="0" smtClean="0"/>
              <a:t>ASTM Standard #4 or #5</a:t>
            </a:r>
            <a:endParaRPr lang="en-US" dirty="0"/>
          </a:p>
          <a:p>
            <a:r>
              <a:rPr lang="en-US" dirty="0" smtClean="0"/>
              <a:t>Design Spreadsheet</a:t>
            </a:r>
          </a:p>
          <a:p>
            <a:pPr marL="279082" lvl="1" indent="0">
              <a:buNone/>
            </a:pPr>
            <a:endParaRPr lang="en-US" dirty="0" smtClean="0"/>
          </a:p>
          <a:p>
            <a:r>
              <a:rPr lang="en-US" dirty="0" smtClean="0"/>
              <a:t>Design Matrix </a:t>
            </a:r>
          </a:p>
          <a:p>
            <a:pPr lvl="1"/>
            <a:r>
              <a:rPr lang="en-US" dirty="0" smtClean="0"/>
              <a:t>Six to Eight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6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itchFamily="18" charset="0"/>
              </a:rPr>
              <a:t>Scope of Service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Task 4-Final </a:t>
            </a:r>
            <a:r>
              <a:rPr lang="en-US" b="1" dirty="0"/>
              <a:t>Analysis &amp; Design</a:t>
            </a:r>
          </a:p>
          <a:p>
            <a:r>
              <a:rPr lang="en-US" dirty="0" smtClean="0"/>
              <a:t>Final Option</a:t>
            </a:r>
          </a:p>
          <a:p>
            <a:r>
              <a:rPr lang="en-US" dirty="0" smtClean="0"/>
              <a:t>Design Verification</a:t>
            </a:r>
          </a:p>
          <a:p>
            <a:pPr lvl="1"/>
            <a:r>
              <a:rPr lang="en-US" dirty="0" smtClean="0"/>
              <a:t>Response 2000</a:t>
            </a:r>
          </a:p>
          <a:p>
            <a:r>
              <a:rPr lang="en-US" dirty="0" smtClean="0"/>
              <a:t>Auto CAD Drawing </a:t>
            </a:r>
          </a:p>
          <a:p>
            <a:pPr lvl="1"/>
            <a:r>
              <a:rPr lang="en-US" dirty="0" smtClean="0"/>
              <a:t>Cross Section View</a:t>
            </a:r>
          </a:p>
          <a:p>
            <a:pPr lvl="1"/>
            <a:r>
              <a:rPr lang="en-US" dirty="0" smtClean="0"/>
              <a:t>Side View</a:t>
            </a:r>
          </a:p>
        </p:txBody>
      </p:sp>
    </p:spTree>
    <p:extLst>
      <p:ext uri="{BB962C8B-B14F-4D97-AF65-F5344CB8AC3E}">
        <p14:creationId xmlns:p14="http://schemas.microsoft.com/office/powerpoint/2010/main" val="350074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itchFamily="18" charset="0"/>
              </a:rPr>
              <a:t>Scope of Service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8800"/>
            <a:ext cx="5791199" cy="4191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Task 5-Testing </a:t>
            </a:r>
            <a:r>
              <a:rPr lang="en-US" b="1" dirty="0"/>
              <a:t>Instrumentation Setting Up </a:t>
            </a:r>
          </a:p>
          <a:p>
            <a:pPr marL="0" indent="0">
              <a:buNone/>
            </a:pPr>
            <a:r>
              <a:rPr lang="en-US" b="1" dirty="0" smtClean="0"/>
              <a:t>Task 6-Service during Fabrication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roubleshooting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Task 7-Beam </a:t>
            </a:r>
            <a:r>
              <a:rPr lang="en-US" b="1" dirty="0"/>
              <a:t>Test </a:t>
            </a:r>
            <a:endParaRPr lang="en-US" b="1" dirty="0" smtClean="0"/>
          </a:p>
          <a:p>
            <a:pPr lvl="1"/>
            <a:r>
              <a:rPr lang="en-US" dirty="0" smtClean="0"/>
              <a:t>Test Results </a:t>
            </a:r>
          </a:p>
          <a:p>
            <a:pPr lvl="1"/>
            <a:r>
              <a:rPr lang="en-US" dirty="0" smtClean="0"/>
              <a:t>Video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Task 8-Design Report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949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0"/>
            <a:ext cx="9601200" cy="114300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" y="1371600"/>
            <a:ext cx="1190522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7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276600"/>
            <a:ext cx="9601200" cy="685800"/>
          </a:xfrm>
        </p:spPr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8800"/>
            <a:ext cx="8305799" cy="1524000"/>
          </a:xfrm>
        </p:spPr>
        <p:txBody>
          <a:bodyPr/>
          <a:lstStyle/>
          <a:p>
            <a:r>
              <a:rPr lang="en-US" dirty="0"/>
              <a:t>Technical Advisor: Dr. </a:t>
            </a:r>
            <a:r>
              <a:rPr lang="en-US" dirty="0" err="1"/>
              <a:t>Tuchscherer</a:t>
            </a:r>
            <a:endParaRPr lang="en-US" dirty="0"/>
          </a:p>
          <a:p>
            <a:r>
              <a:rPr lang="en-US" dirty="0"/>
              <a:t>Project Manager: </a:t>
            </a:r>
            <a:r>
              <a:rPr lang="en-US" dirty="0" smtClean="0"/>
              <a:t>David </a:t>
            </a:r>
            <a:r>
              <a:rPr lang="en-US" dirty="0"/>
              <a:t>L. </a:t>
            </a:r>
            <a:r>
              <a:rPr lang="en-US" dirty="0" smtClean="0"/>
              <a:t>Chapin</a:t>
            </a:r>
            <a:endParaRPr lang="en-US" dirty="0"/>
          </a:p>
          <a:p>
            <a:r>
              <a:rPr lang="en-US" dirty="0" smtClean="0"/>
              <a:t>Sponsor: </a:t>
            </a:r>
            <a:r>
              <a:rPr lang="en-US" dirty="0" err="1" smtClean="0"/>
              <a:t>Tpac</a:t>
            </a:r>
            <a:r>
              <a:rPr lang="en-US" dirty="0" smtClean="0"/>
              <a:t> Company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2812" y="6858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Acknowledge 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4038600"/>
            <a:ext cx="8305799" cy="1524000"/>
          </a:xfrm>
        </p:spPr>
        <p:txBody>
          <a:bodyPr/>
          <a:lstStyle/>
          <a:p>
            <a:r>
              <a:rPr lang="en-US" dirty="0" smtClean="0"/>
              <a:t>ACI Code 318-08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7th Edition of the PCI Design Handbook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2" y="28194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1676400"/>
            <a:ext cx="1998357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2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5012" y="-304800"/>
            <a:ext cx="5410200" cy="35814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3352800"/>
            <a:ext cx="554554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Presentation Outline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Background</a:t>
            </a:r>
          </a:p>
          <a:p>
            <a:r>
              <a:rPr lang="en-US" dirty="0"/>
              <a:t>Contest Rules</a:t>
            </a:r>
            <a:endParaRPr lang="en-US" dirty="0" smtClean="0"/>
          </a:p>
          <a:p>
            <a:r>
              <a:rPr lang="en-US" dirty="0"/>
              <a:t>Project Constrains</a:t>
            </a:r>
          </a:p>
          <a:p>
            <a:r>
              <a:rPr lang="en-US" dirty="0" smtClean="0"/>
              <a:t>Scope </a:t>
            </a:r>
            <a:r>
              <a:rPr lang="en-US" dirty="0"/>
              <a:t>of Service</a:t>
            </a:r>
          </a:p>
          <a:p>
            <a:pPr lvl="0"/>
            <a:r>
              <a:rPr lang="en-US" dirty="0" smtClean="0"/>
              <a:t>Timeline 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12" y="1828800"/>
            <a:ext cx="6310481" cy="25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Background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Sponsored by PCI and </a:t>
            </a:r>
            <a:r>
              <a:rPr lang="en-US" dirty="0" err="1"/>
              <a:t>Sika</a:t>
            </a:r>
            <a:r>
              <a:rPr lang="en-US" dirty="0"/>
              <a:t> Corporation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PCI- Precast/</a:t>
            </a:r>
            <a:r>
              <a:rPr lang="en-US" dirty="0" err="1" smtClean="0"/>
              <a:t>Prestressed</a:t>
            </a:r>
            <a:r>
              <a:rPr lang="en-US" dirty="0" smtClean="0"/>
              <a:t> Concrete Institute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Contest Period: 8/15/2012 -6/15/2013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2362200"/>
            <a:ext cx="2657846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Background Cont.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93812" y="1828800"/>
            <a:ext cx="8763000" cy="4191000"/>
          </a:xfrm>
        </p:spPr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Judging </a:t>
            </a:r>
            <a:r>
              <a:rPr lang="en-US" dirty="0" smtClean="0"/>
              <a:t>Criteria</a:t>
            </a:r>
            <a:endParaRPr lang="en-US" dirty="0"/>
          </a:p>
          <a:p>
            <a:pPr lvl="1">
              <a:spcAft>
                <a:spcPts val="1500"/>
              </a:spcAft>
            </a:pPr>
            <a:r>
              <a:rPr lang="en-US" dirty="0" smtClean="0"/>
              <a:t>Design accuracy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Lowest </a:t>
            </a:r>
            <a:r>
              <a:rPr lang="en-US" dirty="0" smtClean="0"/>
              <a:t>cost</a:t>
            </a:r>
          </a:p>
          <a:p>
            <a:pPr lvl="1">
              <a:spcAft>
                <a:spcPts val="1500"/>
              </a:spcAft>
            </a:pPr>
            <a:r>
              <a:rPr lang="en-US" dirty="0" smtClean="0"/>
              <a:t>Lowest weight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Largest measured deflection at maximum total applied </a:t>
            </a:r>
            <a:r>
              <a:rPr lang="en-US" dirty="0" smtClean="0"/>
              <a:t>load</a:t>
            </a:r>
          </a:p>
          <a:p>
            <a:pPr lvl="1">
              <a:spcAft>
                <a:spcPts val="1500"/>
              </a:spcAft>
            </a:pPr>
            <a:r>
              <a:rPr lang="en-US" dirty="0" smtClean="0"/>
              <a:t>Report quality</a:t>
            </a:r>
          </a:p>
          <a:p>
            <a:pPr lvl="1">
              <a:spcAft>
                <a:spcPts val="1500"/>
              </a:spcAft>
            </a:pPr>
            <a:r>
              <a:rPr lang="en-US" dirty="0" smtClean="0"/>
              <a:t>Video</a:t>
            </a:r>
            <a:endParaRPr lang="en-US" dirty="0"/>
          </a:p>
        </p:txBody>
      </p:sp>
      <p:pic>
        <p:nvPicPr>
          <p:cNvPr id="3074" name="Picture 2" descr="http://www.huddlesteelbuildings.com/UserFolders/Our-Buildings/images/i-be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2" y="990600"/>
            <a:ext cx="3048000" cy="301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1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Georgia" pitchFamily="18" charset="0"/>
              </a:rPr>
              <a:t>Contest Rules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5213" y="1828800"/>
            <a:ext cx="9601199" cy="4191000"/>
          </a:xfrm>
        </p:spPr>
        <p:txBody>
          <a:bodyPr>
            <a:normAutofit/>
          </a:bodyPr>
          <a:lstStyle/>
          <a:p>
            <a:r>
              <a:rPr lang="en-US" dirty="0"/>
              <a:t> The beam must no longer than 20 feet and must be tested as a simply </a:t>
            </a:r>
            <a:r>
              <a:rPr lang="en-US" dirty="0" smtClean="0"/>
              <a:t>supported </a:t>
            </a:r>
            <a:r>
              <a:rPr lang="en-US" dirty="0"/>
              <a:t>span of 18 </a:t>
            </a:r>
            <a:r>
              <a:rPr lang="en-US" dirty="0" smtClean="0"/>
              <a:t>feet</a:t>
            </a:r>
          </a:p>
          <a:p>
            <a:r>
              <a:rPr lang="en-US" dirty="0" smtClean="0"/>
              <a:t>The </a:t>
            </a:r>
            <a:r>
              <a:rPr lang="en-US" dirty="0"/>
              <a:t>beam shall be designed for dead load plus </a:t>
            </a:r>
            <a:r>
              <a:rPr lang="en-US" dirty="0" smtClean="0"/>
              <a:t>two </a:t>
            </a:r>
            <a:r>
              <a:rPr lang="en-US" dirty="0"/>
              <a:t>applied </a:t>
            </a:r>
            <a:r>
              <a:rPr lang="en-US" dirty="0" smtClean="0"/>
              <a:t>service live </a:t>
            </a:r>
            <a:r>
              <a:rPr lang="en-US" dirty="0"/>
              <a:t>loads of 10 </a:t>
            </a:r>
            <a:r>
              <a:rPr lang="en-US" dirty="0" smtClean="0"/>
              <a:t>kips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352800"/>
            <a:ext cx="6496050" cy="240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Contest Rules Cont.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unit cost of available materials are provided by </a:t>
            </a:r>
            <a:r>
              <a:rPr lang="en-US" dirty="0" smtClean="0"/>
              <a:t>PCI</a:t>
            </a:r>
          </a:p>
          <a:p>
            <a:r>
              <a:rPr lang="en-US" dirty="0" smtClean="0"/>
              <a:t>All </a:t>
            </a:r>
            <a:r>
              <a:rPr lang="en-US" dirty="0"/>
              <a:t>entries must meet the provisions of ACI-318-08</a:t>
            </a:r>
            <a:r>
              <a:rPr lang="en-US" dirty="0" smtClean="0"/>
              <a:t> </a:t>
            </a:r>
            <a:r>
              <a:rPr lang="en-US" dirty="0"/>
              <a:t>or the 7th Edition of the PCI Design Handbook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3505200"/>
            <a:ext cx="5634997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6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Scope of Service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Management</a:t>
            </a:r>
          </a:p>
          <a:p>
            <a:r>
              <a:rPr lang="en-US" dirty="0" smtClean="0"/>
              <a:t>Background and Literature Search</a:t>
            </a:r>
          </a:p>
          <a:p>
            <a:r>
              <a:rPr lang="en-US" dirty="0" smtClean="0"/>
              <a:t>Preliminary Analysis &amp; Design</a:t>
            </a:r>
          </a:p>
          <a:p>
            <a:r>
              <a:rPr lang="en-US" dirty="0" smtClean="0"/>
              <a:t>Final Analysis &amp; Design</a:t>
            </a:r>
          </a:p>
          <a:p>
            <a:r>
              <a:rPr lang="en-US" dirty="0" smtClean="0"/>
              <a:t>Testing Instrumentation Setting Up </a:t>
            </a:r>
          </a:p>
          <a:p>
            <a:r>
              <a:rPr lang="en-US" dirty="0" smtClean="0"/>
              <a:t>Service </a:t>
            </a:r>
            <a:r>
              <a:rPr lang="en-US" dirty="0"/>
              <a:t>D</a:t>
            </a:r>
            <a:r>
              <a:rPr lang="en-US" dirty="0" smtClean="0"/>
              <a:t>uring Fabrication </a:t>
            </a:r>
            <a:endParaRPr lang="en-US" dirty="0"/>
          </a:p>
          <a:p>
            <a:r>
              <a:rPr lang="en-US" dirty="0" smtClean="0"/>
              <a:t>Beam Test </a:t>
            </a:r>
          </a:p>
          <a:p>
            <a:r>
              <a:rPr lang="en-US" dirty="0" smtClean="0"/>
              <a:t>Design Report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2" y="2667000"/>
            <a:ext cx="48260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4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itchFamily="18" charset="0"/>
              </a:rPr>
              <a:t>Scope Of Service 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8800"/>
            <a:ext cx="8762999" cy="4191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Task 1-Project </a:t>
            </a:r>
            <a:r>
              <a:rPr lang="en-US" b="1" dirty="0"/>
              <a:t>Management</a:t>
            </a:r>
          </a:p>
          <a:p>
            <a:r>
              <a:rPr lang="en-US" dirty="0" smtClean="0"/>
              <a:t>Weekly Team Meeting</a:t>
            </a:r>
          </a:p>
          <a:p>
            <a:pPr lvl="1"/>
            <a:r>
              <a:rPr lang="en-US" dirty="0" smtClean="0"/>
              <a:t>Update Design</a:t>
            </a:r>
            <a:endParaRPr lang="en-US" dirty="0"/>
          </a:p>
          <a:p>
            <a:pPr lvl="1"/>
            <a:r>
              <a:rPr lang="en-US" dirty="0" smtClean="0"/>
              <a:t>Comments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Technical Coordination Meeting</a:t>
            </a:r>
          </a:p>
          <a:p>
            <a:pPr lvl="1"/>
            <a:r>
              <a:rPr lang="en-US" dirty="0" smtClean="0"/>
              <a:t>Workshop</a:t>
            </a:r>
          </a:p>
          <a:p>
            <a:pPr lvl="1"/>
            <a:r>
              <a:rPr lang="en-US" dirty="0" smtClean="0"/>
              <a:t>Meet with Project Manager of Sponsor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5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914400"/>
            <a:ext cx="9601200" cy="1143000"/>
          </a:xfrm>
        </p:spPr>
        <p:txBody>
          <a:bodyPr/>
          <a:lstStyle/>
          <a:p>
            <a:r>
              <a:rPr lang="en-US" dirty="0" smtClean="0"/>
              <a:t>Scope of Service Cont.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8800"/>
            <a:ext cx="10058399" cy="4191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Task 2-Literature Search</a:t>
            </a:r>
          </a:p>
          <a:p>
            <a:r>
              <a:rPr lang="en-US" dirty="0" smtClean="0"/>
              <a:t>ACI-318-08 </a:t>
            </a:r>
          </a:p>
          <a:p>
            <a:r>
              <a:rPr lang="en-US" dirty="0" smtClean="0"/>
              <a:t>PCI </a:t>
            </a:r>
            <a:r>
              <a:rPr lang="en-US" dirty="0"/>
              <a:t>Design </a:t>
            </a:r>
            <a:r>
              <a:rPr lang="en-US" dirty="0" smtClean="0"/>
              <a:t>Handbook, </a:t>
            </a:r>
            <a:r>
              <a:rPr lang="en-US" dirty="0"/>
              <a:t>7th Edition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200399"/>
            <a:ext cx="2323381" cy="305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1" r="8712"/>
          <a:stretch/>
        </p:blipFill>
        <p:spPr bwMode="auto">
          <a:xfrm>
            <a:off x="1490597" y="3200399"/>
            <a:ext cx="2241615" cy="305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46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60518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Geometric design template" id="{0EA9C561-8BAB-4742-9280-AC6973BB6853}" vid="{8CC59F31-5649-4433-9D0A-F449DC7A095A}"/>
    </a:ext>
  </a:extLst>
</a:theme>
</file>

<file path=ppt/theme/theme2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42F84C-51DE-4DC6-9649-9A70494832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322</Words>
  <Application>Microsoft Office PowerPoint</Application>
  <PresentationFormat>Custom</PresentationFormat>
  <Paragraphs>95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TS103460518</vt:lpstr>
      <vt:lpstr>PCI Big Beam Contest</vt:lpstr>
      <vt:lpstr>Presentation Outline</vt:lpstr>
      <vt:lpstr>Background</vt:lpstr>
      <vt:lpstr>Background Cont. </vt:lpstr>
      <vt:lpstr>Contest Rules</vt:lpstr>
      <vt:lpstr>Contest Rules Cont.</vt:lpstr>
      <vt:lpstr>Scope of Service </vt:lpstr>
      <vt:lpstr>Scope Of Service </vt:lpstr>
      <vt:lpstr>Scope of Service Cont. </vt:lpstr>
      <vt:lpstr>Scope of Service Cont.</vt:lpstr>
      <vt:lpstr>Scope of Service Cont.</vt:lpstr>
      <vt:lpstr>Scope of Service Cont.</vt:lpstr>
      <vt:lpstr>Timeline</vt:lpstr>
      <vt:lpstr>Reference</vt:lpstr>
      <vt:lpstr>Questions </vt:lpstr>
      <vt:lpstr>Thank you!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2012-12-04T01:03:21Z</dcterms:created>
  <dcterms:modified xsi:type="dcterms:W3CDTF">2012-12-05T22:33:59Z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TC034605189991</vt:lpwstr>
  </property>
</Properties>
</file>